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yjus.com/biology/translation-protein-synthes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biology/mitochondri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85800"/>
            <a:ext cx="6400800" cy="838200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solidFill>
                  <a:srgbClr val="92D050"/>
                </a:solidFill>
              </a:rPr>
              <a:t>Genetic </a:t>
            </a:r>
            <a:r>
              <a:rPr lang="en-IN" sz="4400" b="1" dirty="0" smtClean="0">
                <a:solidFill>
                  <a:srgbClr val="92D050"/>
                </a:solidFill>
              </a:rPr>
              <a:t>Code part-1</a:t>
            </a:r>
            <a:endParaRPr lang="en-IN" sz="4400" b="1" dirty="0">
              <a:solidFill>
                <a:srgbClr val="92D050"/>
              </a:solidFill>
            </a:endParaRPr>
          </a:p>
        </p:txBody>
      </p:sp>
      <p:sp>
        <p:nvSpPr>
          <p:cNvPr id="4" name="Subtitle 2"/>
          <p:cNvSpPr txBox="1">
            <a:spLocks noGrp="1"/>
          </p:cNvSpPr>
          <p:nvPr>
            <p:ph type="ctrTitle"/>
          </p:nvPr>
        </p:nvSpPr>
        <p:spPr>
          <a:xfrm>
            <a:off x="2895600" y="3124200"/>
            <a:ext cx="6019800" cy="19812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Ram </a:t>
            </a:r>
            <a:r>
              <a:rPr lang="en-US" sz="2400" b="1" kern="0" dirty="0" smtClean="0"/>
              <a:t>Balak Mahto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Guest faculty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b="1" kern="0" dirty="0" smtClean="0"/>
              <a:t>Department of Zoology </a:t>
            </a:r>
            <a:endParaRPr lang="en-US" sz="2400" b="1" kern="0" dirty="0" smtClean="0"/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V.S.J College </a:t>
            </a:r>
            <a:r>
              <a:rPr lang="en-US" sz="2400" b="1" kern="0" dirty="0" err="1" smtClean="0"/>
              <a:t>Rajnagar</a:t>
            </a:r>
            <a:r>
              <a:rPr lang="en-US" sz="2400" b="1" kern="0" dirty="0" smtClean="0"/>
              <a:t> </a:t>
            </a:r>
            <a:r>
              <a:rPr lang="en-US" sz="2400" b="1" kern="0" dirty="0" smtClean="0"/>
              <a:t>Madhubani</a:t>
            </a:r>
            <a:br>
              <a:rPr lang="en-US" sz="2400" b="1" kern="0" dirty="0" smtClean="0"/>
            </a:br>
            <a:r>
              <a:rPr lang="en-US" sz="2400" b="1" kern="0" dirty="0" smtClean="0"/>
              <a:t>Class 12</a:t>
            </a:r>
            <a:r>
              <a:rPr lang="en-US" sz="2400" b="1" kern="0" baseline="30000" dirty="0" smtClean="0"/>
              <a:t>th</a:t>
            </a:r>
            <a:r>
              <a:rPr lang="en-US" sz="2400" b="1" kern="0" dirty="0" smtClean="0"/>
              <a:t> , 7908055676</a:t>
            </a:r>
            <a:endParaRPr lang="en-US" sz="2400" b="1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6400800" cy="1752600"/>
          </a:xfrm>
        </p:spPr>
        <p:txBody>
          <a:bodyPr/>
          <a:lstStyle/>
          <a:p>
            <a:r>
              <a:rPr lang="en-US" dirty="0" smtClean="0"/>
              <a:t>Thank u</a:t>
            </a:r>
          </a:p>
          <a:p>
            <a:endParaRPr lang="en-US" dirty="0" smtClean="0"/>
          </a:p>
          <a:p>
            <a:r>
              <a:rPr lang="en-US" dirty="0" smtClean="0"/>
              <a:t>Next part-2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700" b="1" dirty="0" smtClean="0">
                <a:solidFill>
                  <a:srgbClr val="92D050"/>
                </a:solidFill>
              </a:rPr>
              <a:t>What is a Genetic Code?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229600" cy="1752599"/>
          </a:xfrm>
        </p:spPr>
        <p:txBody>
          <a:bodyPr>
            <a:normAutofit fontScale="625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Synthesizing a protein with the help of the information in RNA is similar to translating a language 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another.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four-letter language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(A,T,G,C in mRNA)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translated to 20 letter language during </a:t>
            </a:r>
            <a:r>
              <a:rPr lang="en-I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protein </a:t>
            </a:r>
            <a:r>
              <a:rPr lang="en-I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synthesis</a:t>
            </a:r>
            <a:r>
              <a:rPr lang="en-I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20 amino acids in the protein</a:t>
            </a:r>
            <a:r>
              <a:rPr lang="en-I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Terms given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Goerge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Gamow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1" y="3200400"/>
            <a:ext cx="6970642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 </a:t>
            </a:r>
            <a:r>
              <a:rPr lang="en-IN" sz="2700" b="1" dirty="0" smtClean="0">
                <a:solidFill>
                  <a:srgbClr val="92D050"/>
                </a:solidFill>
              </a:rPr>
              <a:t>RELATION AMONG </a:t>
            </a:r>
            <a:r>
              <a:rPr lang="en-IN" sz="2700" b="1" i="1" dirty="0" smtClean="0">
                <a:solidFill>
                  <a:srgbClr val="92D050"/>
                </a:solidFill>
              </a:rPr>
              <a:t>RIBOSOMES, TRANSLATION AND GENETIC CODE</a:t>
            </a:r>
            <a:endParaRPr lang="en-IN" sz="27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IN" sz="2000" dirty="0" smtClean="0"/>
              <a:t>The </a:t>
            </a:r>
            <a:r>
              <a:rPr lang="en-IN" sz="2000" b="1" i="1" dirty="0" smtClean="0"/>
              <a:t>ribosomes</a:t>
            </a:r>
            <a:r>
              <a:rPr lang="en-IN" sz="2000" i="1" dirty="0" smtClean="0"/>
              <a:t> </a:t>
            </a:r>
            <a:r>
              <a:rPr lang="en-IN" sz="2000" dirty="0" smtClean="0"/>
              <a:t>are responsible to accomplish the process of translation. They link the amino acids in a mRNA-specified (messenger RNA) order using </a:t>
            </a:r>
            <a:r>
              <a:rPr lang="en-IN" sz="2000" dirty="0" err="1" smtClean="0"/>
              <a:t>tRNA</a:t>
            </a:r>
            <a:r>
              <a:rPr lang="en-IN" sz="2000" dirty="0" smtClean="0"/>
              <a:t> (transfer RNA ) molecules to carry amino acids and to read the mRNA three nucleotides at a time.</a:t>
            </a:r>
          </a:p>
          <a:p>
            <a:endParaRPr lang="en-IN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124200"/>
            <a:ext cx="739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genetic code</a:t>
            </a:r>
            <a:endParaRPr lang="en-IN" sz="3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A key point of the genetic code is its universal nature. This indicates that virtually all species with minor exceptions use the genetic code for protein synthesis.</a:t>
            </a:r>
          </a:p>
          <a:p>
            <a:r>
              <a:rPr lang="en-IN" sz="2800" dirty="0" smtClean="0"/>
              <a:t>In other words, a genetic code is defined as the nucleotide sequence of the base on DNA which is translated into a sequence of amino acids of the protein to be synthesized.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Properties of Genetic Code</a:t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162800" cy="4525963"/>
          </a:xfrm>
        </p:spPr>
        <p:txBody>
          <a:bodyPr/>
          <a:lstStyle/>
          <a:p>
            <a:pPr lvl="0"/>
            <a:r>
              <a:rPr lang="en-IN" dirty="0" smtClean="0"/>
              <a:t>Triplet code</a:t>
            </a:r>
          </a:p>
          <a:p>
            <a:pPr lvl="0"/>
            <a:r>
              <a:rPr lang="en-IN" dirty="0" smtClean="0"/>
              <a:t>Non-ambiguous and Universal</a:t>
            </a:r>
          </a:p>
          <a:p>
            <a:pPr lvl="0"/>
            <a:r>
              <a:rPr lang="en-IN" dirty="0" smtClean="0"/>
              <a:t>Degenerate code</a:t>
            </a:r>
          </a:p>
          <a:p>
            <a:pPr lvl="0"/>
            <a:r>
              <a:rPr lang="en-IN" dirty="0" err="1" smtClean="0"/>
              <a:t>Nonoverlapping</a:t>
            </a:r>
            <a:r>
              <a:rPr lang="en-IN" dirty="0" smtClean="0"/>
              <a:t> code</a:t>
            </a:r>
          </a:p>
          <a:p>
            <a:pPr lvl="0"/>
            <a:r>
              <a:rPr lang="en-IN" dirty="0" err="1" smtClean="0"/>
              <a:t>Commaless</a:t>
            </a:r>
            <a:endParaRPr lang="en-IN" dirty="0" smtClean="0"/>
          </a:p>
          <a:p>
            <a:pPr lvl="0"/>
            <a:r>
              <a:rPr lang="en-IN" dirty="0" smtClean="0"/>
              <a:t>Start and Stop </a:t>
            </a:r>
            <a:r>
              <a:rPr lang="en-IN" dirty="0" err="1" smtClean="0"/>
              <a:t>Codons</a:t>
            </a:r>
            <a:endParaRPr lang="en-IN" dirty="0" smtClean="0"/>
          </a:p>
          <a:p>
            <a:pPr lvl="0"/>
            <a:r>
              <a:rPr lang="en-IN" dirty="0" smtClean="0"/>
              <a:t>Polarity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Triplet code</a:t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codon or a code word is defined as a group of bases that specify an amino acid.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codons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are developed by using the bases available in mRNA. There is a strong evidence which proves that a sequence of three nucleotides codes for an amino acid in the protein, i.e., the code is a </a:t>
            </a:r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triplet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four bases of nucleotide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(A, G, C, and U) are used to produce three base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codons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The 64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codons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involve sense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codons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(that specify amino acids). Hence, there are 64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codons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for 20 amino acids since every codon for one amino acid means that there exist more than code for the same amino acid.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609600"/>
          </a:xfrm>
        </p:spPr>
        <p:txBody>
          <a:bodyPr>
            <a:noAutofit/>
          </a:bodyPr>
          <a:lstStyle/>
          <a:p>
            <a:r>
              <a:rPr lang="en-IN" sz="2800" dirty="0" err="1" smtClean="0">
                <a:solidFill>
                  <a:srgbClr val="92D050"/>
                </a:solidFill>
              </a:rPr>
              <a:t>Commaless</a:t>
            </a:r>
            <a:r>
              <a:rPr lang="en-IN" sz="2800" dirty="0" smtClean="0">
                <a:solidFill>
                  <a:srgbClr val="92D050"/>
                </a:solidFill>
              </a:rPr>
              <a:t> </a:t>
            </a:r>
            <a:r>
              <a:rPr lang="en-IN" sz="2800" dirty="0" smtClean="0">
                <a:solidFill>
                  <a:srgbClr val="92D050"/>
                </a:solidFill>
              </a:rPr>
              <a:t>code &amp; </a:t>
            </a:r>
            <a:r>
              <a:rPr lang="en-IN" sz="2800" dirty="0" err="1" smtClean="0">
                <a:solidFill>
                  <a:srgbClr val="92D050"/>
                </a:solidFill>
              </a:rPr>
              <a:t>Nonoverlapping</a:t>
            </a:r>
            <a:r>
              <a:rPr lang="en-IN" sz="2800" dirty="0" smtClean="0">
                <a:solidFill>
                  <a:srgbClr val="92D050"/>
                </a:solidFill>
              </a:rPr>
              <a:t> </a:t>
            </a:r>
            <a:r>
              <a:rPr lang="en-IN" sz="2800" dirty="0" smtClean="0">
                <a:solidFill>
                  <a:srgbClr val="92D050"/>
                </a:solidFill>
              </a:rPr>
              <a:t>code</a:t>
            </a:r>
            <a:br>
              <a:rPr lang="en-IN" sz="2800" dirty="0" smtClean="0">
                <a:solidFill>
                  <a:srgbClr val="92D050"/>
                </a:solidFill>
              </a:rPr>
            </a:b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No </a:t>
            </a:r>
            <a:r>
              <a:rPr lang="en-IN" sz="2400" dirty="0" smtClean="0"/>
              <a:t>room for punctuation in between which indicates that every codon is adjacent to the previous one without any nucleotides between them</a:t>
            </a:r>
            <a:r>
              <a:rPr lang="en-IN" sz="2400" dirty="0" smtClean="0"/>
              <a:t>.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 smtClean="0"/>
              <a:t>code is read sequentially in a group of three and a nucleotide which becomes a part of triplet never becomes part of the next triplet.</a:t>
            </a:r>
          </a:p>
          <a:p>
            <a:pPr>
              <a:buNone/>
            </a:pPr>
            <a:r>
              <a:rPr lang="en-IN" sz="2400" b="1" i="1" dirty="0" smtClean="0"/>
              <a:t>For example</a:t>
            </a:r>
            <a:endParaRPr lang="en-IN" sz="2400" dirty="0" smtClean="0"/>
          </a:p>
          <a:p>
            <a:r>
              <a:rPr lang="en-IN" sz="2400" dirty="0" smtClean="0"/>
              <a:t>5’-UCU-3’ codes for </a:t>
            </a:r>
            <a:r>
              <a:rPr lang="en-IN" sz="2400" dirty="0" smtClean="0"/>
              <a:t>Serine</a:t>
            </a:r>
          </a:p>
          <a:p>
            <a:r>
              <a:rPr lang="en-IN" sz="2400" dirty="0" smtClean="0"/>
              <a:t>5</a:t>
            </a:r>
            <a:r>
              <a:rPr lang="en-IN" sz="2400" dirty="0" smtClean="0"/>
              <a:t>’-AUG-3’ codes for methionine</a:t>
            </a:r>
          </a:p>
          <a:p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Polarity</a:t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Each </a:t>
            </a:r>
            <a:r>
              <a:rPr lang="en-IN" dirty="0" smtClean="0"/>
              <a:t>triplet is read from 5’ → 3’ direction and the beginning base is 5’ followed by the base in the middle then the last base which is 3’. This implies that the </a:t>
            </a:r>
            <a:r>
              <a:rPr lang="en-IN" dirty="0" err="1" smtClean="0"/>
              <a:t>codons</a:t>
            </a:r>
            <a:r>
              <a:rPr lang="en-IN" dirty="0" smtClean="0"/>
              <a:t> have a </a:t>
            </a:r>
            <a:r>
              <a:rPr lang="en-IN" b="1" i="1" dirty="0" smtClean="0"/>
              <a:t>fixed polarity</a:t>
            </a:r>
            <a:r>
              <a:rPr lang="en-IN" dirty="0" smtClean="0"/>
              <a:t> and if the codon is read in reverse direction, the base sequence of the codon would reverse and would specify two different proteins.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Degenerate code</a:t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Every </a:t>
            </a:r>
            <a:r>
              <a:rPr lang="en-IN" dirty="0" smtClean="0"/>
              <a:t>amino acid except tryptophan (UGG) and methionine (AUG) is coded by various </a:t>
            </a:r>
            <a:r>
              <a:rPr lang="en-IN" dirty="0" err="1" smtClean="0"/>
              <a:t>codons</a:t>
            </a:r>
            <a:r>
              <a:rPr lang="en-IN" dirty="0" smtClean="0"/>
              <a:t>, </a:t>
            </a:r>
            <a:r>
              <a:rPr lang="en-IN" dirty="0" err="1" smtClean="0"/>
              <a:t>i.e</a:t>
            </a:r>
            <a:r>
              <a:rPr lang="en-IN" dirty="0" smtClean="0"/>
              <a:t>, a few </a:t>
            </a:r>
            <a:r>
              <a:rPr lang="en-IN" dirty="0" err="1" smtClean="0"/>
              <a:t>codons</a:t>
            </a:r>
            <a:r>
              <a:rPr lang="en-IN" dirty="0" smtClean="0"/>
              <a:t> are synonyms and this aspect is known as the </a:t>
            </a:r>
            <a:r>
              <a:rPr lang="en-IN" b="1" i="1" dirty="0" smtClean="0"/>
              <a:t>degeneracy of genetic code</a:t>
            </a:r>
            <a:r>
              <a:rPr lang="en-IN" dirty="0" smtClean="0"/>
              <a:t>. For instance, UGA codes for tryptophan in yeast </a:t>
            </a:r>
            <a:r>
              <a:rPr lang="en-IN" u="sng" dirty="0" smtClean="0">
                <a:hlinkClick r:id="rId2"/>
              </a:rPr>
              <a:t>mitochondria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Ram Balak Mahto Guest faculty Department of Zoology  V.S.J College Rajnagar Madhubani Class 12th , 7908055676</vt:lpstr>
      <vt:lpstr>What is a Genetic Code? </vt:lpstr>
      <vt:lpstr> RELATION AMONG RIBOSOMES, TRANSLATION AND GENETIC CODE</vt:lpstr>
      <vt:lpstr>Importance of genetic code</vt:lpstr>
      <vt:lpstr>Properties of Genetic Code </vt:lpstr>
      <vt:lpstr>Triplet code </vt:lpstr>
      <vt:lpstr>Commaless code &amp; Nonoverlapping code  </vt:lpstr>
      <vt:lpstr>Polarity </vt:lpstr>
      <vt:lpstr>Degenerate code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 Balak Mahto Guest faculty Department of Zoology  V.S.J College Rajnagar Madhubani Class 12th , 7908055676</dc:title>
  <dc:creator>User</dc:creator>
  <cp:lastModifiedBy>User</cp:lastModifiedBy>
  <cp:revision>1</cp:revision>
  <dcterms:created xsi:type="dcterms:W3CDTF">2006-08-16T00:00:00Z</dcterms:created>
  <dcterms:modified xsi:type="dcterms:W3CDTF">2020-07-04T07:52:35Z</dcterms:modified>
</cp:coreProperties>
</file>